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0"/>
  </p:notesMasterIdLst>
  <p:sldIdLst>
    <p:sldId id="256" r:id="rId2"/>
    <p:sldId id="259" r:id="rId3"/>
    <p:sldId id="284" r:id="rId4"/>
    <p:sldId id="376" r:id="rId5"/>
    <p:sldId id="400" r:id="rId6"/>
    <p:sldId id="401" r:id="rId7"/>
    <p:sldId id="402" r:id="rId8"/>
    <p:sldId id="403" r:id="rId9"/>
    <p:sldId id="404" r:id="rId10"/>
    <p:sldId id="405" r:id="rId11"/>
    <p:sldId id="408" r:id="rId12"/>
    <p:sldId id="409" r:id="rId13"/>
    <p:sldId id="410" r:id="rId14"/>
    <p:sldId id="411" r:id="rId15"/>
    <p:sldId id="412" r:id="rId16"/>
    <p:sldId id="413" r:id="rId17"/>
    <p:sldId id="414" r:id="rId18"/>
    <p:sldId id="415" r:id="rId19"/>
    <p:sldId id="416" r:id="rId20"/>
    <p:sldId id="417" r:id="rId21"/>
    <p:sldId id="418" r:id="rId22"/>
    <p:sldId id="419" r:id="rId23"/>
    <p:sldId id="420" r:id="rId24"/>
    <p:sldId id="421" r:id="rId25"/>
    <p:sldId id="422" r:id="rId26"/>
    <p:sldId id="423" r:id="rId27"/>
    <p:sldId id="424" r:id="rId28"/>
    <p:sldId id="425" r:id="rId29"/>
  </p:sldIdLst>
  <p:sldSz cx="9144000" cy="5143500" type="screen16x9"/>
  <p:notesSz cx="6858000" cy="9144000"/>
  <p:embeddedFontLst>
    <p:embeddedFont>
      <p:font typeface="Roboto Condensed" panose="020B0604020202020204" charset="0"/>
      <p:regular r:id="rId31"/>
      <p:bold r:id="rId32"/>
      <p:italic r:id="rId33"/>
      <p:boldItalic r:id="rId34"/>
    </p:embeddedFont>
    <p:embeddedFont>
      <p:font typeface="Arvo" panose="020B0604020202020204" charset="0"/>
      <p:regular r:id="rId35"/>
      <p:bold r:id="rId36"/>
      <p:italic r:id="rId37"/>
      <p:boldItalic r:id="rId38"/>
    </p:embeddedFont>
    <p:embeddedFont>
      <p:font typeface="Roboto Condensed Light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8806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7705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5924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FCDD6BAC-CCD5-4E98-95CD-357AD7155BD4}" type="slidenum">
              <a:rPr lang="en-US" smtClean="0"/>
              <a:t>‹Nº›</a:t>
            </a:fld>
            <a:endParaRPr lang="en-US"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3" y="4472724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1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8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505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7027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9" r:id="rId4"/>
    <p:sldLayoutId id="2147483660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Tecnolog</a:t>
            </a:r>
            <a:r>
              <a:rPr lang="es-MX" dirty="0" err="1"/>
              <a:t>ías</a:t>
            </a:r>
            <a:r>
              <a:rPr lang="es-MX" dirty="0"/>
              <a:t> de la Información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B</a:t>
            </a:r>
            <a:r>
              <a:rPr lang="en-US" sz="1600" dirty="0" err="1"/>
              <a:t>ien</a:t>
            </a:r>
            <a:r>
              <a:rPr lang="en-US" sz="1600" dirty="0"/>
              <a:t> </a:t>
            </a:r>
            <a:r>
              <a:rPr lang="en-US" sz="1600" dirty="0" err="1"/>
              <a:t>diseñado</a:t>
            </a:r>
            <a:r>
              <a:rPr lang="en-US" sz="1600" dirty="0"/>
              <a:t>:</a:t>
            </a:r>
          </a:p>
          <a:p>
            <a:pPr lvl="1"/>
            <a:r>
              <a:rPr lang="es-MX" sz="1600" dirty="0"/>
              <a:t>Si tienen sensores de hornos, vale la pena monitorearlo cada segundo?</a:t>
            </a:r>
          </a:p>
          <a:p>
            <a:pPr lvl="2"/>
            <a:r>
              <a:rPr lang="es-MX" sz="1600" dirty="0"/>
              <a:t>Cada cuando? Como lo diseñarían?</a:t>
            </a:r>
          </a:p>
          <a:p>
            <a:pPr lvl="1"/>
            <a:r>
              <a:rPr lang="es-MX" sz="1600" dirty="0"/>
              <a:t>Vale la pena monitorear cada cliente que entra a la tienda?</a:t>
            </a:r>
          </a:p>
          <a:p>
            <a:pPr lvl="2"/>
            <a:r>
              <a:rPr lang="es-MX" sz="1600" dirty="0"/>
              <a:t>Se debe?</a:t>
            </a:r>
          </a:p>
          <a:p>
            <a:pPr lvl="1"/>
            <a:r>
              <a:rPr lang="es-MX" sz="1600" dirty="0"/>
              <a:t>Vale la pena monitorear el rendimiento de los estudiantes por ciclo o por día?</a:t>
            </a:r>
          </a:p>
          <a:p>
            <a:pPr lvl="2"/>
            <a:r>
              <a:rPr lang="es-MX" sz="1600" dirty="0"/>
              <a:t>Tabletas, sentimientos, </a:t>
            </a:r>
            <a:r>
              <a:rPr lang="es-MX" sz="1600" dirty="0" err="1" smtClean="0"/>
              <a:t>etc</a:t>
            </a:r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1381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Datos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Tenemos que entender nuestra materia prima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547192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i="0" dirty="0" err="1" smtClean="0"/>
              <a:t>The</a:t>
            </a:r>
            <a:r>
              <a:rPr lang="es-MX" i="0" dirty="0" smtClean="0"/>
              <a:t> </a:t>
            </a:r>
            <a:r>
              <a:rPr lang="es-MX" i="0" dirty="0" err="1" smtClean="0"/>
              <a:t>world’s</a:t>
            </a:r>
            <a:r>
              <a:rPr lang="es-MX" i="0" dirty="0" smtClean="0"/>
              <a:t> </a:t>
            </a:r>
            <a:r>
              <a:rPr lang="es-MX" i="0" dirty="0" err="1" smtClean="0"/>
              <a:t>most</a:t>
            </a:r>
            <a:r>
              <a:rPr lang="es-MX" i="0" dirty="0" smtClean="0"/>
              <a:t> </a:t>
            </a:r>
            <a:r>
              <a:rPr lang="es-MX" i="0" dirty="0" err="1" smtClean="0"/>
              <a:t>important</a:t>
            </a:r>
            <a:r>
              <a:rPr lang="es-MX" i="0" dirty="0" smtClean="0"/>
              <a:t> </a:t>
            </a:r>
            <a:r>
              <a:rPr lang="es-MX" i="0" dirty="0" err="1" smtClean="0"/>
              <a:t>resource</a:t>
            </a:r>
            <a:r>
              <a:rPr lang="es-MX" i="0" dirty="0" smtClean="0"/>
              <a:t> </a:t>
            </a:r>
            <a:r>
              <a:rPr lang="es-MX" i="0" dirty="0" err="1" smtClean="0"/>
              <a:t>is</a:t>
            </a:r>
            <a:r>
              <a:rPr lang="es-MX" i="0" dirty="0" smtClean="0"/>
              <a:t> no </a:t>
            </a:r>
            <a:r>
              <a:rPr lang="es-MX" i="0" dirty="0" err="1" smtClean="0"/>
              <a:t>longer</a:t>
            </a:r>
            <a:r>
              <a:rPr lang="es-MX" i="0" dirty="0" smtClean="0"/>
              <a:t> </a:t>
            </a:r>
            <a:r>
              <a:rPr lang="es-MX" i="0" dirty="0" err="1" smtClean="0"/>
              <a:t>oil</a:t>
            </a:r>
            <a:r>
              <a:rPr lang="es-MX" i="0" dirty="0" smtClean="0"/>
              <a:t>, </a:t>
            </a:r>
            <a:r>
              <a:rPr lang="es-MX" i="0" dirty="0" err="1" smtClean="0"/>
              <a:t>is</a:t>
            </a:r>
            <a:r>
              <a:rPr lang="es-MX" i="0" dirty="0" smtClean="0"/>
              <a:t> data</a:t>
            </a:r>
            <a:endParaRPr lang="en" dirty="0"/>
          </a:p>
          <a:p>
            <a:pPr marL="0" lvl="0" indent="0">
              <a:buNone/>
            </a:pPr>
            <a:endParaRPr lang="en" dirty="0" smtClean="0"/>
          </a:p>
          <a:p>
            <a:pPr marL="0" lvl="0" indent="0" algn="r">
              <a:buNone/>
            </a:pPr>
            <a:r>
              <a:rPr lang="en" dirty="0" smtClean="0"/>
              <a:t>The Economist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8568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un </a:t>
            </a:r>
            <a:r>
              <a:rPr lang="en-US" dirty="0" err="1" smtClean="0"/>
              <a:t>dato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unidad</a:t>
            </a:r>
            <a:r>
              <a:rPr lang="en-US" dirty="0"/>
              <a:t> </a:t>
            </a:r>
            <a:r>
              <a:rPr lang="en-US" dirty="0" err="1"/>
              <a:t>mínima</a:t>
            </a:r>
            <a:r>
              <a:rPr lang="en-US" dirty="0"/>
              <a:t> de </a:t>
            </a:r>
            <a:r>
              <a:rPr lang="en-US" dirty="0" err="1"/>
              <a:t>información</a:t>
            </a:r>
            <a:r>
              <a:rPr lang="en-US" dirty="0" smtClean="0"/>
              <a:t>?</a:t>
            </a:r>
            <a:endParaRPr lang="en-US" sz="1800" dirty="0"/>
          </a:p>
          <a:p>
            <a:pPr lvl="1"/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aquello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dado un </a:t>
            </a:r>
            <a:r>
              <a:rPr lang="en-US" sz="2100" dirty="0" err="1"/>
              <a:t>contexto</a:t>
            </a:r>
            <a:r>
              <a:rPr lang="en-US" sz="2100" dirty="0"/>
              <a:t>, </a:t>
            </a:r>
            <a:r>
              <a:rPr lang="en-US" sz="2100" dirty="0" err="1"/>
              <a:t>nos</a:t>
            </a:r>
            <a:r>
              <a:rPr lang="en-US" sz="2100" dirty="0"/>
              <a:t> </a:t>
            </a:r>
            <a:r>
              <a:rPr lang="en-US" sz="2100" dirty="0" err="1"/>
              <a:t>puede</a:t>
            </a:r>
            <a:r>
              <a:rPr lang="en-US" sz="2100" dirty="0"/>
              <a:t> </a:t>
            </a:r>
            <a:r>
              <a:rPr lang="en-US" sz="2100" dirty="0" err="1"/>
              <a:t>proveer</a:t>
            </a:r>
            <a:r>
              <a:rPr lang="en-US" sz="2100" dirty="0"/>
              <a:t> de </a:t>
            </a:r>
            <a:r>
              <a:rPr lang="en-US" sz="2100" dirty="0" err="1"/>
              <a:t>información</a:t>
            </a:r>
            <a:r>
              <a:rPr lang="en-US" sz="2100" dirty="0"/>
              <a:t>.</a:t>
            </a:r>
          </a:p>
          <a:p>
            <a:pPr lvl="2"/>
            <a:r>
              <a:rPr lang="en-US" sz="1350" dirty="0"/>
              <a:t>El </a:t>
            </a:r>
            <a:r>
              <a:rPr lang="en-US" sz="1350" dirty="0" err="1"/>
              <a:t>contexto</a:t>
            </a:r>
            <a:r>
              <a:rPr lang="en-US" sz="1350" dirty="0"/>
              <a:t> </a:t>
            </a:r>
            <a:r>
              <a:rPr lang="en-US" sz="1350" dirty="0" err="1"/>
              <a:t>por</a:t>
            </a:r>
            <a:r>
              <a:rPr lang="en-US" sz="1350" dirty="0"/>
              <a:t> lo general se </a:t>
            </a:r>
            <a:r>
              <a:rPr lang="en-US" sz="1350" dirty="0" err="1"/>
              <a:t>puede</a:t>
            </a:r>
            <a:r>
              <a:rPr lang="en-US" sz="1350" dirty="0"/>
              <a:t> </a:t>
            </a:r>
            <a:r>
              <a:rPr lang="en-US" sz="1350" dirty="0" err="1"/>
              <a:t>inferir</a:t>
            </a:r>
            <a:r>
              <a:rPr lang="en-US" sz="1350" dirty="0" smtClean="0"/>
              <a:t>.</a:t>
            </a:r>
            <a:endParaRPr lang="en-US" sz="2100" dirty="0"/>
          </a:p>
          <a:p>
            <a:pPr lvl="1"/>
            <a:r>
              <a:rPr lang="en-US" sz="2100" dirty="0" err="1"/>
              <a:t>Ejemplos</a:t>
            </a:r>
            <a:r>
              <a:rPr lang="en-US" sz="2100" dirty="0"/>
              <a:t>:</a:t>
            </a:r>
          </a:p>
          <a:p>
            <a:pPr lvl="2"/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foto</a:t>
            </a:r>
            <a:endParaRPr lang="en-US" sz="1800" dirty="0"/>
          </a:p>
          <a:p>
            <a:pPr lvl="2"/>
            <a:r>
              <a:rPr lang="en-US" sz="1800" dirty="0"/>
              <a:t>Un </a:t>
            </a:r>
            <a:r>
              <a:rPr lang="en-US" sz="1800" dirty="0" err="1" smtClean="0"/>
              <a:t>marcador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861619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026" y="869761"/>
            <a:ext cx="6280118" cy="334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63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338" y="729463"/>
            <a:ext cx="6151661" cy="364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370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Cuantos</a:t>
            </a:r>
            <a:r>
              <a:rPr lang="en-US" dirty="0" smtClean="0"/>
              <a:t> </a:t>
            </a:r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r>
              <a:rPr lang="en-US" dirty="0" smtClean="0"/>
              <a:t> hay?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Hay </a:t>
            </a:r>
            <a:r>
              <a:rPr lang="en-US" dirty="0" err="1"/>
              <a:t>muchas</a:t>
            </a:r>
            <a:r>
              <a:rPr lang="en-US" dirty="0"/>
              <a:t> </a:t>
            </a:r>
            <a:r>
              <a:rPr lang="en-US" dirty="0" err="1"/>
              <a:t>definiciones</a:t>
            </a:r>
            <a:r>
              <a:rPr lang="en-US" dirty="0"/>
              <a:t> </a:t>
            </a:r>
            <a:r>
              <a:rPr lang="en-US" dirty="0" err="1"/>
              <a:t>acerca</a:t>
            </a:r>
            <a:r>
              <a:rPr lang="en-US" dirty="0"/>
              <a:t> de los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hay:</a:t>
            </a:r>
          </a:p>
          <a:p>
            <a:pPr lvl="1"/>
            <a:r>
              <a:rPr lang="en-US" sz="2100" dirty="0" err="1"/>
              <a:t>Continuos</a:t>
            </a:r>
            <a:r>
              <a:rPr lang="en-US" sz="2100" dirty="0"/>
              <a:t> y </a:t>
            </a:r>
            <a:r>
              <a:rPr lang="en-US" sz="2100" dirty="0" err="1"/>
              <a:t>discretos</a:t>
            </a:r>
            <a:endParaRPr lang="en-US" sz="2100" dirty="0"/>
          </a:p>
          <a:p>
            <a:pPr lvl="1"/>
            <a:r>
              <a:rPr lang="en-US" sz="2100" dirty="0"/>
              <a:t>Big and Small</a:t>
            </a:r>
          </a:p>
          <a:p>
            <a:pPr marL="533400" lvl="1" indent="0">
              <a:buNone/>
            </a:pPr>
            <a:endParaRPr lang="en-US" sz="2100" dirty="0"/>
          </a:p>
          <a:p>
            <a:pPr lvl="1"/>
            <a:r>
              <a:rPr lang="en-US" sz="2100" dirty="0" err="1"/>
              <a:t>Aqui</a:t>
            </a:r>
            <a:r>
              <a:rPr lang="en-US" sz="2100" dirty="0"/>
              <a:t> </a:t>
            </a:r>
            <a:r>
              <a:rPr lang="en-US" sz="2100" dirty="0" err="1"/>
              <a:t>vamos</a:t>
            </a:r>
            <a:r>
              <a:rPr lang="en-US" sz="2100" dirty="0"/>
              <a:t> a </a:t>
            </a:r>
            <a:r>
              <a:rPr lang="en-US" sz="2100" dirty="0" err="1"/>
              <a:t>hablar</a:t>
            </a:r>
            <a:r>
              <a:rPr lang="en-US" sz="2100" dirty="0"/>
              <a:t> de </a:t>
            </a:r>
            <a:r>
              <a:rPr lang="en-US" sz="2100" dirty="0" err="1"/>
              <a:t>estructurados</a:t>
            </a:r>
            <a:r>
              <a:rPr lang="en-US" sz="2100" dirty="0"/>
              <a:t>, no </a:t>
            </a:r>
            <a:r>
              <a:rPr lang="en-US" sz="2100" dirty="0" err="1"/>
              <a:t>estructurados</a:t>
            </a:r>
            <a:r>
              <a:rPr lang="en-US" sz="2100" dirty="0"/>
              <a:t> y semi </a:t>
            </a:r>
            <a:r>
              <a:rPr lang="en-US" sz="2100" dirty="0" err="1"/>
              <a:t>estructurados</a:t>
            </a:r>
            <a:r>
              <a:rPr lang="en-US" sz="2100" dirty="0"/>
              <a:t>.</a:t>
            </a:r>
          </a:p>
          <a:p>
            <a:pPr lvl="1"/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234610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r>
              <a:rPr lang="en-US" dirty="0" smtClean="0">
                <a:solidFill>
                  <a:srgbClr val="FF0000"/>
                </a:solidFill>
              </a:rPr>
              <a:t> y No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 descr="Screen Shot 2017-12-10 at 11.52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043" y="1315092"/>
            <a:ext cx="4827708" cy="313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519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r>
              <a:rPr lang="en-US" dirty="0">
                <a:solidFill>
                  <a:srgbClr val="FF0000"/>
                </a:solidFill>
              </a:rPr>
              <a:t> y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39" y="1006868"/>
            <a:ext cx="5211552" cy="34958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87328" y="2006943"/>
            <a:ext cx="2519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/>
              <a:t>Pobreza</a:t>
            </a:r>
            <a:r>
              <a:rPr lang="en-US" sz="1600" b="1" dirty="0"/>
              <a:t> a </a:t>
            </a:r>
            <a:r>
              <a:rPr lang="en-US" sz="1600" b="1" dirty="0" err="1"/>
              <a:t>nivel</a:t>
            </a:r>
            <a:r>
              <a:rPr lang="en-US" sz="1600" b="1" dirty="0"/>
              <a:t> </a:t>
            </a:r>
            <a:r>
              <a:rPr lang="en-US" sz="1600" b="1" dirty="0" err="1"/>
              <a:t>municipio</a:t>
            </a:r>
            <a:r>
              <a:rPr lang="en-US" sz="1600" b="1" dirty="0"/>
              <a:t> (CONEVAL)</a:t>
            </a:r>
          </a:p>
        </p:txBody>
      </p:sp>
    </p:spTree>
    <p:extLst>
      <p:ext uri="{BB962C8B-B14F-4D97-AF65-F5344CB8AC3E}">
        <p14:creationId xmlns:p14="http://schemas.microsoft.com/office/powerpoint/2010/main" val="3662366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No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 smtClean="0"/>
              <a:t>Se </a:t>
            </a:r>
            <a:r>
              <a:rPr lang="en-US" sz="2100" dirty="0" err="1"/>
              <a:t>estima</a:t>
            </a:r>
            <a:r>
              <a:rPr lang="en-US" sz="2100" dirty="0"/>
              <a:t> que el </a:t>
            </a:r>
            <a:r>
              <a:rPr lang="en-US" sz="2100" dirty="0" err="1"/>
              <a:t>grueso</a:t>
            </a:r>
            <a:r>
              <a:rPr lang="en-US" sz="2100" dirty="0"/>
              <a:t> de los </a:t>
            </a:r>
            <a:r>
              <a:rPr lang="en-US" sz="2100" dirty="0" err="1"/>
              <a:t>datos</a:t>
            </a:r>
            <a:r>
              <a:rPr lang="en-US" sz="2100" dirty="0"/>
              <a:t> que </a:t>
            </a:r>
            <a:r>
              <a:rPr lang="en-US" sz="2100" dirty="0" err="1"/>
              <a:t>existen</a:t>
            </a:r>
            <a:r>
              <a:rPr lang="en-US" sz="2100" dirty="0"/>
              <a:t> son no </a:t>
            </a:r>
            <a:r>
              <a:rPr lang="en-US" sz="2100" dirty="0" err="1" smtClean="0"/>
              <a:t>estructurados</a:t>
            </a:r>
            <a:endParaRPr lang="en-US" sz="2100" dirty="0" smtClean="0"/>
          </a:p>
          <a:p>
            <a:r>
              <a:rPr lang="en-US" sz="2100" dirty="0" smtClean="0"/>
              <a:t>Mucho valor del </a:t>
            </a:r>
            <a:r>
              <a:rPr lang="en-US" sz="2100" dirty="0" err="1" smtClean="0"/>
              <a:t>negocio</a:t>
            </a:r>
            <a:r>
              <a:rPr lang="en-US" sz="2100" dirty="0" smtClean="0"/>
              <a:t> </a:t>
            </a:r>
            <a:r>
              <a:rPr lang="en-US" sz="2100" dirty="0" err="1" smtClean="0"/>
              <a:t>esta</a:t>
            </a:r>
            <a:r>
              <a:rPr lang="en-US" sz="2100" dirty="0" smtClean="0"/>
              <a:t> </a:t>
            </a:r>
            <a:r>
              <a:rPr lang="en-US" sz="2100" dirty="0" err="1" smtClean="0"/>
              <a:t>escondido</a:t>
            </a:r>
            <a:r>
              <a:rPr lang="en-US" sz="2100" dirty="0" smtClean="0"/>
              <a:t> </a:t>
            </a:r>
            <a:r>
              <a:rPr lang="en-US" sz="2100" dirty="0" err="1" smtClean="0"/>
              <a:t>en</a:t>
            </a:r>
            <a:r>
              <a:rPr lang="en-US" sz="2100" dirty="0" smtClean="0"/>
              <a:t> </a:t>
            </a:r>
            <a:r>
              <a:rPr lang="en-US" sz="2100" dirty="0" err="1" smtClean="0"/>
              <a:t>datos</a:t>
            </a:r>
            <a:r>
              <a:rPr lang="en-US" sz="2100" dirty="0" smtClean="0"/>
              <a:t> no </a:t>
            </a:r>
            <a:r>
              <a:rPr lang="en-US" sz="2100" dirty="0" err="1"/>
              <a:t>e</a:t>
            </a:r>
            <a:r>
              <a:rPr lang="en-US" sz="2100" dirty="0" err="1" smtClean="0"/>
              <a:t>structurados</a:t>
            </a:r>
            <a:endParaRPr lang="en-US" sz="2100" dirty="0"/>
          </a:p>
          <a:p>
            <a:r>
              <a:rPr lang="en-US" sz="2100" dirty="0" err="1"/>
              <a:t>Imagenes</a:t>
            </a:r>
            <a:r>
              <a:rPr lang="en-US" sz="2100" dirty="0"/>
              <a:t>, Audio, Video</a:t>
            </a:r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173717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Tareas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no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65" y="1462688"/>
            <a:ext cx="2984936" cy="16781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684" y="2552117"/>
            <a:ext cx="5515316" cy="183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4484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Son </a:t>
            </a:r>
            <a:r>
              <a:rPr lang="en-US" sz="2100" dirty="0" err="1"/>
              <a:t>datos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cuentan</a:t>
            </a:r>
            <a:r>
              <a:rPr lang="en-US" sz="2100" dirty="0"/>
              <a:t> con </a:t>
            </a:r>
            <a:r>
              <a:rPr lang="en-US" sz="2100" dirty="0" err="1"/>
              <a:t>una</a:t>
            </a:r>
            <a:r>
              <a:rPr lang="en-US" sz="2100" dirty="0"/>
              <a:t> </a:t>
            </a:r>
            <a:r>
              <a:rPr lang="en-US" sz="2100" dirty="0" err="1"/>
              <a:t>estructura</a:t>
            </a:r>
            <a:r>
              <a:rPr lang="en-US" sz="2100" dirty="0"/>
              <a:t> pre-</a:t>
            </a:r>
            <a:r>
              <a:rPr lang="en-US" sz="2100" dirty="0" err="1"/>
              <a:t>definida</a:t>
            </a:r>
            <a:r>
              <a:rPr lang="en-US" sz="2100" dirty="0"/>
              <a:t>.</a:t>
            </a:r>
          </a:p>
          <a:p>
            <a:pPr lvl="1"/>
            <a:r>
              <a:rPr lang="en-US" sz="1800" dirty="0" err="1"/>
              <a:t>Estructuras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 (</a:t>
            </a:r>
            <a:r>
              <a:rPr lang="en-US" sz="1800" dirty="0" err="1" smtClean="0"/>
              <a:t>También</a:t>
            </a:r>
            <a:r>
              <a:rPr lang="en-US" sz="1800" dirty="0" smtClean="0"/>
              <a:t> </a:t>
            </a:r>
            <a:r>
              <a:rPr lang="en-US" sz="1800" dirty="0" err="1"/>
              <a:t>llamados</a:t>
            </a:r>
            <a:r>
              <a:rPr lang="en-US" sz="1800" dirty="0"/>
              <a:t> </a:t>
            </a:r>
            <a:r>
              <a:rPr lang="en-US" sz="1800" dirty="0" err="1"/>
              <a:t>modelos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 smtClean="0"/>
              <a:t>)</a:t>
            </a:r>
            <a:endParaRPr lang="en-US" sz="1800" dirty="0"/>
          </a:p>
          <a:p>
            <a:pPr lvl="2"/>
            <a:r>
              <a:rPr lang="en-US" sz="1350" dirty="0"/>
              <a:t>Colas, </a:t>
            </a:r>
            <a:r>
              <a:rPr lang="en-US" sz="1350" dirty="0" err="1"/>
              <a:t>Listas</a:t>
            </a:r>
            <a:r>
              <a:rPr lang="en-US" sz="1350" dirty="0"/>
              <a:t>, </a:t>
            </a:r>
            <a:r>
              <a:rPr lang="en-US" sz="1350" dirty="0" err="1"/>
              <a:t>Arreglos</a:t>
            </a:r>
            <a:r>
              <a:rPr lang="en-US" sz="1350" dirty="0"/>
              <a:t>, </a:t>
            </a:r>
            <a:r>
              <a:rPr lang="en-US" sz="1350" dirty="0" err="1"/>
              <a:t>Pilas</a:t>
            </a:r>
            <a:r>
              <a:rPr lang="en-US" sz="1350" dirty="0"/>
              <a:t> (stack</a:t>
            </a:r>
            <a:r>
              <a:rPr lang="en-US" sz="1350" dirty="0" smtClean="0"/>
              <a:t>)</a:t>
            </a:r>
            <a:endParaRPr lang="en-US" sz="1350" dirty="0"/>
          </a:p>
          <a:p>
            <a:pPr lvl="2"/>
            <a:r>
              <a:rPr lang="en-US" sz="1350" dirty="0" err="1"/>
              <a:t>Tablas</a:t>
            </a:r>
            <a:r>
              <a:rPr lang="en-US" sz="1350" dirty="0"/>
              <a:t> </a:t>
            </a:r>
            <a:r>
              <a:rPr lang="en-US" sz="1350" dirty="0" err="1"/>
              <a:t>como</a:t>
            </a:r>
            <a:r>
              <a:rPr lang="en-US" sz="1350" dirty="0"/>
              <a:t> </a:t>
            </a:r>
            <a:r>
              <a:rPr lang="en-US" sz="1350" dirty="0" err="1"/>
              <a:t>hojas</a:t>
            </a:r>
            <a:r>
              <a:rPr lang="en-US" sz="1350" dirty="0"/>
              <a:t> de </a:t>
            </a:r>
            <a:r>
              <a:rPr lang="en-US" sz="1350" dirty="0" err="1"/>
              <a:t>cálculo</a:t>
            </a:r>
            <a:r>
              <a:rPr lang="en-US" sz="1350" dirty="0"/>
              <a:t>, un </a:t>
            </a:r>
            <a:r>
              <a:rPr lang="en-US" sz="1350" dirty="0" err="1"/>
              <a:t>archivo</a:t>
            </a:r>
            <a:r>
              <a:rPr lang="en-US" sz="1350" dirty="0"/>
              <a:t> de excel, </a:t>
            </a:r>
            <a:r>
              <a:rPr lang="en-US" sz="1350" dirty="0" err="1" smtClean="0"/>
              <a:t>etc</a:t>
            </a:r>
            <a:endParaRPr lang="en-US" sz="1350" dirty="0"/>
          </a:p>
          <a:p>
            <a:pPr lvl="2"/>
            <a:r>
              <a:rPr lang="en-US" sz="1350" dirty="0" err="1"/>
              <a:t>Mapas</a:t>
            </a:r>
            <a:r>
              <a:rPr lang="en-US" sz="1350" dirty="0"/>
              <a:t> </a:t>
            </a:r>
            <a:r>
              <a:rPr lang="en-US" sz="1350" dirty="0" err="1"/>
              <a:t>cartográficos</a:t>
            </a:r>
            <a:r>
              <a:rPr lang="en-US" sz="1350" dirty="0"/>
              <a:t> </a:t>
            </a:r>
            <a:r>
              <a:rPr lang="en-US" sz="1350" dirty="0" err="1"/>
              <a:t>tipo</a:t>
            </a:r>
            <a:r>
              <a:rPr lang="en-US" sz="1350" dirty="0"/>
              <a:t> GIS (Google Earth</a:t>
            </a:r>
            <a:r>
              <a:rPr lang="en-US" sz="1350" dirty="0" smtClean="0"/>
              <a:t>)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39274889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Son </a:t>
            </a:r>
            <a:r>
              <a:rPr lang="en-US" sz="2000" dirty="0" err="1" smtClean="0"/>
              <a:t>aquellos</a:t>
            </a:r>
            <a:r>
              <a:rPr lang="en-US" sz="2000" dirty="0" smtClean="0"/>
              <a:t> que </a:t>
            </a:r>
            <a:r>
              <a:rPr lang="en-US" sz="2000" dirty="0" err="1" smtClean="0"/>
              <a:t>organizan</a:t>
            </a:r>
            <a:r>
              <a:rPr lang="en-US" sz="2000" dirty="0" smtClean="0"/>
              <a:t> </a:t>
            </a:r>
            <a:r>
              <a:rPr lang="en-US" sz="2000" dirty="0" err="1" smtClean="0"/>
              <a:t>elementos</a:t>
            </a:r>
            <a:r>
              <a:rPr lang="en-US" sz="2000" dirty="0" smtClean="0"/>
              <a:t> de los </a:t>
            </a:r>
            <a:r>
              <a:rPr lang="en-US" sz="2000" dirty="0" err="1" smtClean="0"/>
              <a:t>datos</a:t>
            </a:r>
            <a:r>
              <a:rPr lang="en-US" sz="2000" dirty="0" smtClean="0"/>
              <a:t> y </a:t>
            </a:r>
            <a:r>
              <a:rPr lang="en-US" sz="2000" dirty="0" err="1" smtClean="0"/>
              <a:t>tienen</a:t>
            </a:r>
            <a:r>
              <a:rPr lang="en-US" sz="2000" dirty="0" smtClean="0"/>
              <a:t> </a:t>
            </a:r>
            <a:r>
              <a:rPr lang="en-US" sz="2000" dirty="0" err="1" smtClean="0"/>
              <a:t>patrones</a:t>
            </a:r>
            <a:r>
              <a:rPr lang="en-US" sz="2000" dirty="0" smtClean="0"/>
              <a:t> de </a:t>
            </a:r>
            <a:r>
              <a:rPr lang="en-US" sz="2000" dirty="0" err="1" smtClean="0"/>
              <a:t>como</a:t>
            </a:r>
            <a:r>
              <a:rPr lang="en-US" sz="2000" dirty="0" smtClean="0"/>
              <a:t> se </a:t>
            </a:r>
            <a:r>
              <a:rPr lang="en-US" sz="2000" dirty="0" err="1" smtClean="0"/>
              <a:t>relacionan</a:t>
            </a:r>
            <a:r>
              <a:rPr lang="en-US" sz="2000" dirty="0" smtClean="0"/>
              <a:t> </a:t>
            </a:r>
            <a:r>
              <a:rPr lang="en-US" sz="2000" dirty="0" err="1" smtClean="0"/>
              <a:t>uno</a:t>
            </a:r>
            <a:r>
              <a:rPr lang="en-US" sz="2000" dirty="0" smtClean="0"/>
              <a:t> con </a:t>
            </a:r>
            <a:r>
              <a:rPr lang="en-US" sz="2000" dirty="0" err="1" smtClean="0"/>
              <a:t>otro</a:t>
            </a:r>
            <a:r>
              <a:rPr lang="en-US" sz="2000" dirty="0" smtClean="0"/>
              <a:t>, y </a:t>
            </a:r>
            <a:r>
              <a:rPr lang="en-US" sz="2000" dirty="0" err="1" smtClean="0"/>
              <a:t>como</a:t>
            </a:r>
            <a:r>
              <a:rPr lang="en-US" sz="2000" dirty="0" smtClean="0"/>
              <a:t> se </a:t>
            </a:r>
            <a:r>
              <a:rPr lang="en-US" sz="2000" dirty="0" err="1" smtClean="0"/>
              <a:t>relacionan</a:t>
            </a:r>
            <a:r>
              <a:rPr lang="en-US" sz="2000" dirty="0" smtClean="0"/>
              <a:t> con el resto del </a:t>
            </a:r>
            <a:r>
              <a:rPr lang="en-US" sz="2000" dirty="0" err="1" smtClean="0"/>
              <a:t>mundo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dirty="0" err="1" smtClean="0"/>
              <a:t>También</a:t>
            </a:r>
            <a:r>
              <a:rPr lang="en-US" sz="2000" dirty="0" smtClean="0"/>
              <a:t> se dice que un </a:t>
            </a:r>
            <a:r>
              <a:rPr lang="en-US" sz="2000" dirty="0" err="1" smtClean="0"/>
              <a:t>dato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estructurado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aquel</a:t>
            </a:r>
            <a:r>
              <a:rPr lang="en-US" sz="2000" dirty="0" smtClean="0"/>
              <a:t> que se </a:t>
            </a:r>
            <a:r>
              <a:rPr lang="en-US" sz="2000" dirty="0" err="1" smtClean="0"/>
              <a:t>asocia</a:t>
            </a:r>
            <a:r>
              <a:rPr lang="en-US" sz="2000" dirty="0" smtClean="0"/>
              <a:t> a un </a:t>
            </a:r>
            <a:r>
              <a:rPr lang="en-US" sz="2000" dirty="0" err="1" smtClean="0"/>
              <a:t>modelo</a:t>
            </a:r>
            <a:r>
              <a:rPr lang="en-US" sz="2000" dirty="0" smtClean="0"/>
              <a:t> de </a:t>
            </a:r>
            <a:r>
              <a:rPr lang="en-US" sz="2000" dirty="0" err="1" smtClean="0"/>
              <a:t>dato</a:t>
            </a:r>
            <a:r>
              <a:rPr lang="en-US" sz="2000" dirty="0" smtClean="0"/>
              <a:t>.</a:t>
            </a:r>
            <a:endParaRPr lang="en-US" sz="2000" dirty="0"/>
          </a:p>
          <a:p>
            <a:pPr lvl="1"/>
            <a:r>
              <a:rPr lang="en-US" sz="2000" dirty="0" smtClean="0"/>
              <a:t>Un </a:t>
            </a:r>
            <a:r>
              <a:rPr lang="en-US" sz="2000" dirty="0" err="1" smtClean="0"/>
              <a:t>modelo</a:t>
            </a:r>
            <a:r>
              <a:rPr lang="en-US" sz="2000" dirty="0" smtClean="0"/>
              <a:t> de </a:t>
            </a:r>
            <a:r>
              <a:rPr lang="en-US" sz="2000" dirty="0" err="1" smtClean="0"/>
              <a:t>dato</a:t>
            </a:r>
            <a:r>
              <a:rPr lang="en-US" sz="2000" dirty="0" smtClean="0"/>
              <a:t> da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 y </a:t>
            </a:r>
            <a:r>
              <a:rPr lang="en-US" sz="2000" dirty="0" err="1" smtClean="0"/>
              <a:t>capacidad</a:t>
            </a:r>
            <a:r>
              <a:rPr lang="en-US" sz="2000" dirty="0" smtClean="0"/>
              <a:t> de </a:t>
            </a:r>
            <a:r>
              <a:rPr lang="en-US" sz="2000" dirty="0" err="1" smtClean="0"/>
              <a:t>relación</a:t>
            </a:r>
            <a:r>
              <a:rPr lang="en-US" sz="2000" dirty="0" smtClean="0"/>
              <a:t> al </a:t>
            </a:r>
            <a:r>
              <a:rPr lang="en-US" sz="2000" dirty="0" err="1" smtClean="0"/>
              <a:t>dato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80338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544" y="1004641"/>
            <a:ext cx="5972811" cy="349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44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Para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querriamos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vista?</a:t>
            </a:r>
          </a:p>
          <a:p>
            <a:endParaRPr lang="en-US" dirty="0"/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importante</a:t>
            </a:r>
            <a:r>
              <a:rPr lang="en-US" dirty="0" smtClean="0"/>
              <a:t> </a:t>
            </a:r>
            <a:r>
              <a:rPr lang="en-US" dirty="0" err="1" smtClean="0"/>
              <a:t>conocer</a:t>
            </a:r>
            <a:r>
              <a:rPr lang="en-US" dirty="0" smtClean="0"/>
              <a:t> el </a:t>
            </a:r>
            <a:r>
              <a:rPr lang="en-US" dirty="0" err="1" smtClean="0"/>
              <a:t>diagrama</a:t>
            </a:r>
            <a:r>
              <a:rPr lang="en-US" dirty="0" smtClean="0"/>
              <a:t> </a:t>
            </a:r>
            <a:r>
              <a:rPr lang="en-US" dirty="0" err="1" smtClean="0"/>
              <a:t>entidad-relación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n-US" dirty="0" err="1" smtClean="0"/>
              <a:t>cosas</a:t>
            </a:r>
            <a:r>
              <a:rPr lang="en-US" dirty="0" smtClean="0"/>
              <a:t> </a:t>
            </a:r>
            <a:r>
              <a:rPr lang="en-US" dirty="0" err="1" smtClean="0"/>
              <a:t>necesita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base de </a:t>
            </a:r>
            <a:r>
              <a:rPr lang="en-US" dirty="0" err="1" smtClean="0"/>
              <a:t>datos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5278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Extract, Transform and Load:</a:t>
            </a:r>
          </a:p>
          <a:p>
            <a:pPr lvl="1"/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hace</a:t>
            </a:r>
            <a:r>
              <a:rPr lang="en-US" sz="1800" dirty="0"/>
              <a:t> un ETL?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Por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necesitamos</a:t>
            </a:r>
            <a:r>
              <a:rPr lang="en-US" sz="1800" dirty="0"/>
              <a:t> ETLs?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hay </a:t>
            </a:r>
            <a:r>
              <a:rPr lang="en-US" sz="1800" dirty="0" err="1"/>
              <a:t>negocio</a:t>
            </a:r>
            <a:r>
              <a:rPr lang="en-US" sz="1800" dirty="0"/>
              <a:t> </a:t>
            </a:r>
            <a:r>
              <a:rPr lang="en-US" sz="1800" dirty="0" err="1"/>
              <a:t>haciendo</a:t>
            </a:r>
            <a:r>
              <a:rPr lang="en-US" sz="1800" dirty="0"/>
              <a:t> ETLs?</a:t>
            </a:r>
          </a:p>
        </p:txBody>
      </p:sp>
    </p:spTree>
    <p:extLst>
      <p:ext uri="{BB962C8B-B14F-4D97-AF65-F5344CB8AC3E}">
        <p14:creationId xmlns:p14="http://schemas.microsoft.com/office/powerpoint/2010/main" val="4444280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Un ETL (Extract, Transform, Load) se </a:t>
            </a:r>
            <a:r>
              <a:rPr lang="en-US" sz="2000" dirty="0" err="1" smtClean="0"/>
              <a:t>encarga</a:t>
            </a:r>
            <a:r>
              <a:rPr lang="en-US" sz="2000" dirty="0" smtClean="0"/>
              <a:t> de </a:t>
            </a:r>
            <a:r>
              <a:rPr lang="en-US" sz="2000" dirty="0" err="1" smtClean="0"/>
              <a:t>extraer</a:t>
            </a:r>
            <a:r>
              <a:rPr lang="en-US" sz="2000" dirty="0" smtClean="0"/>
              <a:t> los </a:t>
            </a:r>
            <a:r>
              <a:rPr lang="en-US" sz="2000" dirty="0" err="1" smtClean="0"/>
              <a:t>datos</a:t>
            </a:r>
            <a:r>
              <a:rPr lang="en-US" sz="2000" dirty="0" smtClean="0"/>
              <a:t> de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fuente</a:t>
            </a:r>
            <a:r>
              <a:rPr lang="en-US" sz="2000" dirty="0" smtClean="0"/>
              <a:t>, y </a:t>
            </a:r>
            <a:r>
              <a:rPr lang="en-US" sz="2000" dirty="0" err="1" smtClean="0"/>
              <a:t>transformarlos</a:t>
            </a:r>
            <a:r>
              <a:rPr lang="en-US" sz="2000" dirty="0" smtClean="0"/>
              <a:t> para que se </a:t>
            </a:r>
            <a:r>
              <a:rPr lang="en-US" sz="2000" dirty="0" err="1" smtClean="0"/>
              <a:t>coloquen</a:t>
            </a:r>
            <a:r>
              <a:rPr lang="en-US" sz="2000" dirty="0" smtClean="0"/>
              <a:t> en </a:t>
            </a:r>
            <a:r>
              <a:rPr lang="en-US" sz="2000" dirty="0" err="1" smtClean="0"/>
              <a:t>otra</a:t>
            </a:r>
            <a:r>
              <a:rPr lang="en-US" sz="2000" dirty="0" smtClean="0"/>
              <a:t>.</a:t>
            </a:r>
            <a:endParaRPr lang="en-US" sz="2000" dirty="0"/>
          </a:p>
          <a:p>
            <a:r>
              <a:rPr lang="en-US" sz="2000" dirty="0" err="1" smtClean="0"/>
              <a:t>Dichas</a:t>
            </a:r>
            <a:r>
              <a:rPr lang="en-US" sz="2000" dirty="0" smtClean="0"/>
              <a:t> </a:t>
            </a:r>
            <a:r>
              <a:rPr lang="en-US" sz="2000" dirty="0" err="1" smtClean="0"/>
              <a:t>transformaciones</a:t>
            </a:r>
            <a:r>
              <a:rPr lang="en-US" sz="2000" dirty="0" smtClean="0"/>
              <a:t> son </a:t>
            </a:r>
            <a:r>
              <a:rPr lang="en-US" sz="2000" dirty="0" err="1" smtClean="0"/>
              <a:t>por</a:t>
            </a:r>
            <a:r>
              <a:rPr lang="en-US" sz="2000" dirty="0" smtClean="0"/>
              <a:t> lo general simples y no </a:t>
            </a:r>
            <a:r>
              <a:rPr lang="en-US" sz="2000" dirty="0" err="1" smtClean="0"/>
              <a:t>involucran</a:t>
            </a:r>
            <a:r>
              <a:rPr lang="en-US" sz="2000" dirty="0" smtClean="0"/>
              <a:t> </a:t>
            </a:r>
            <a:r>
              <a:rPr lang="en-US" sz="2000" dirty="0" err="1" smtClean="0"/>
              <a:t>algoritmos</a:t>
            </a:r>
            <a:r>
              <a:rPr lang="en-US" sz="2000" dirty="0" smtClean="0"/>
              <a:t> </a:t>
            </a:r>
            <a:r>
              <a:rPr lang="en-US" sz="2000" dirty="0" err="1" smtClean="0"/>
              <a:t>complejos</a:t>
            </a:r>
            <a:r>
              <a:rPr lang="en-US" sz="2000" dirty="0" smtClean="0"/>
              <a:t>.</a:t>
            </a:r>
            <a:endParaRPr lang="en-US" sz="2000" dirty="0"/>
          </a:p>
          <a:p>
            <a:r>
              <a:rPr lang="en-US" sz="2000" dirty="0" smtClean="0"/>
              <a:t>Un </a:t>
            </a:r>
            <a:r>
              <a:rPr lang="en-US" sz="2000" dirty="0" err="1" smtClean="0"/>
              <a:t>uso</a:t>
            </a:r>
            <a:r>
              <a:rPr lang="en-US" sz="2000" dirty="0" smtClean="0"/>
              <a:t> </a:t>
            </a:r>
            <a:r>
              <a:rPr lang="en-US" sz="2000" dirty="0" err="1" smtClean="0"/>
              <a:t>muy</a:t>
            </a:r>
            <a:r>
              <a:rPr lang="en-US" sz="2000" dirty="0" smtClean="0"/>
              <a:t> </a:t>
            </a:r>
            <a:r>
              <a:rPr lang="en-US" sz="2000" dirty="0" err="1" smtClean="0"/>
              <a:t>común</a:t>
            </a:r>
            <a:r>
              <a:rPr lang="en-US" sz="2000" dirty="0" smtClean="0"/>
              <a:t> de un ETL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cuando</a:t>
            </a:r>
            <a:r>
              <a:rPr lang="en-US" sz="2000" dirty="0" smtClean="0"/>
              <a:t> se </a:t>
            </a:r>
            <a:r>
              <a:rPr lang="en-US" sz="2000" dirty="0" err="1" smtClean="0"/>
              <a:t>migran</a:t>
            </a:r>
            <a:r>
              <a:rPr lang="en-US" sz="2000" dirty="0" smtClean="0"/>
              <a:t> bases de </a:t>
            </a:r>
            <a:r>
              <a:rPr lang="en-US" sz="2000" dirty="0" err="1" smtClean="0"/>
              <a:t>datos</a:t>
            </a:r>
            <a:r>
              <a:rPr lang="en-US" sz="2000" dirty="0" smtClean="0"/>
              <a:t> o </a:t>
            </a:r>
            <a:r>
              <a:rPr lang="en-US" sz="2000" dirty="0" err="1" smtClean="0"/>
              <a:t>arquitecturas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679405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Lake </a:t>
            </a:r>
            <a:r>
              <a:rPr lang="en-US" dirty="0" err="1" smtClean="0"/>
              <a:t>vs</a:t>
            </a:r>
            <a:r>
              <a:rPr lang="en-US" dirty="0" smtClean="0"/>
              <a:t> Data Warehouse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 smtClean="0"/>
              <a:t>En la </a:t>
            </a:r>
            <a:r>
              <a:rPr lang="en-US" sz="1800" dirty="0" err="1" smtClean="0"/>
              <a:t>industria</a:t>
            </a:r>
            <a:r>
              <a:rPr lang="en-US" sz="1800" dirty="0" smtClean="0"/>
              <a:t> de Big Data hay dos </a:t>
            </a:r>
            <a:r>
              <a:rPr lang="en-US" sz="1800" dirty="0" err="1" smtClean="0"/>
              <a:t>conceptos</a:t>
            </a:r>
            <a:r>
              <a:rPr lang="en-US" sz="1800" dirty="0" smtClean="0"/>
              <a:t>:</a:t>
            </a:r>
          </a:p>
          <a:p>
            <a:pPr lvl="1"/>
            <a:r>
              <a:rPr lang="en-US" sz="1800" dirty="0" smtClean="0"/>
              <a:t>Data Lake: </a:t>
            </a:r>
            <a:r>
              <a:rPr lang="en-US" sz="1800" dirty="0" err="1" smtClean="0"/>
              <a:t>Almacena</a:t>
            </a:r>
            <a:r>
              <a:rPr lang="en-US" sz="1800" dirty="0" smtClean="0"/>
              <a:t> TODOS los </a:t>
            </a:r>
            <a:r>
              <a:rPr lang="en-US" sz="1800" dirty="0" err="1" smtClean="0"/>
              <a:t>datos</a:t>
            </a:r>
            <a:r>
              <a:rPr lang="en-US" sz="1800" dirty="0" smtClean="0"/>
              <a:t> que se </a:t>
            </a:r>
            <a:r>
              <a:rPr lang="en-US" sz="1800" dirty="0" err="1" smtClean="0"/>
              <a:t>pueda</a:t>
            </a:r>
            <a:r>
              <a:rPr lang="en-US" sz="1800" dirty="0" smtClean="0"/>
              <a:t>,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 y no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.</a:t>
            </a:r>
            <a:endParaRPr lang="en-US" sz="1800" dirty="0"/>
          </a:p>
          <a:p>
            <a:pPr lvl="1"/>
            <a:r>
              <a:rPr lang="en-US" sz="1800" dirty="0" smtClean="0"/>
              <a:t>Data Warehouse: </a:t>
            </a:r>
            <a:r>
              <a:rPr lang="en-US" sz="1800" dirty="0" err="1" smtClean="0"/>
              <a:t>Almacena</a:t>
            </a:r>
            <a:r>
              <a:rPr lang="en-US" sz="1800" dirty="0" smtClean="0"/>
              <a:t> </a:t>
            </a:r>
            <a:r>
              <a:rPr lang="en-US" sz="1800" dirty="0" err="1" smtClean="0"/>
              <a:t>sólo</a:t>
            </a:r>
            <a:r>
              <a:rPr lang="en-US" sz="1800" dirty="0" smtClean="0"/>
              <a:t> </a:t>
            </a:r>
            <a:r>
              <a:rPr lang="en-US" sz="1800" dirty="0" err="1" smtClean="0"/>
              <a:t>datos</a:t>
            </a:r>
            <a:r>
              <a:rPr lang="en-US" sz="1800" dirty="0" smtClean="0"/>
              <a:t>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. </a:t>
            </a:r>
            <a:r>
              <a:rPr lang="en-US" sz="1800" dirty="0" err="1" smtClean="0"/>
              <a:t>Tiene</a:t>
            </a:r>
            <a:r>
              <a:rPr lang="en-US" sz="1800" dirty="0" smtClean="0"/>
              <a:t> un </a:t>
            </a:r>
            <a:r>
              <a:rPr lang="en-US" sz="1800" dirty="0" err="1" smtClean="0"/>
              <a:t>esquema</a:t>
            </a:r>
            <a:r>
              <a:rPr lang="en-US" sz="1800" dirty="0" smtClean="0"/>
              <a:t> mucho mas </a:t>
            </a:r>
            <a:r>
              <a:rPr lang="en-US" sz="1800" dirty="0" err="1" smtClean="0"/>
              <a:t>estricto</a:t>
            </a:r>
            <a:r>
              <a:rPr lang="en-US" sz="1800" dirty="0" smtClean="0"/>
              <a:t> </a:t>
            </a:r>
            <a:r>
              <a:rPr lang="en-US" sz="1800" dirty="0" err="1" smtClean="0"/>
              <a:t>acerca</a:t>
            </a:r>
            <a:r>
              <a:rPr lang="en-US" sz="1800" dirty="0" smtClean="0"/>
              <a:t> de que </a:t>
            </a:r>
            <a:r>
              <a:rPr lang="en-US" sz="1800" dirty="0" err="1" smtClean="0"/>
              <a:t>tipo</a:t>
            </a:r>
            <a:r>
              <a:rPr lang="en-US" sz="1800" dirty="0" smtClean="0"/>
              <a:t> de </a:t>
            </a:r>
            <a:r>
              <a:rPr lang="en-US" sz="1800" dirty="0" err="1" smtClean="0"/>
              <a:t>datos</a:t>
            </a:r>
            <a:r>
              <a:rPr lang="en-US" sz="1800" dirty="0" smtClean="0"/>
              <a:t> se van a </a:t>
            </a:r>
            <a:r>
              <a:rPr lang="en-US" sz="1800" dirty="0" err="1" smtClean="0"/>
              <a:t>almacenar</a:t>
            </a:r>
            <a:r>
              <a:rPr lang="en-US" sz="1800" dirty="0" smtClean="0"/>
              <a:t>.</a:t>
            </a:r>
            <a:endParaRPr lang="en-US" sz="1800" dirty="0"/>
          </a:p>
          <a:p>
            <a:r>
              <a:rPr lang="en-US" sz="1800" dirty="0" smtClean="0"/>
              <a:t>En un Data Lake </a:t>
            </a:r>
            <a:r>
              <a:rPr lang="en-US" sz="1800" dirty="0" err="1" smtClean="0"/>
              <a:t>es</a:t>
            </a:r>
            <a:r>
              <a:rPr lang="en-US" sz="1800" dirty="0" smtClean="0"/>
              <a:t> </a:t>
            </a:r>
            <a:r>
              <a:rPr lang="en-US" sz="1800" dirty="0" err="1" smtClean="0"/>
              <a:t>muy</a:t>
            </a:r>
            <a:r>
              <a:rPr lang="en-US" sz="1800" dirty="0" smtClean="0"/>
              <a:t> </a:t>
            </a:r>
            <a:r>
              <a:rPr lang="en-US" sz="1800" dirty="0" err="1" smtClean="0"/>
              <a:t>dificil</a:t>
            </a:r>
            <a:r>
              <a:rPr lang="en-US" sz="1800" dirty="0" smtClean="0"/>
              <a:t> </a:t>
            </a:r>
            <a:r>
              <a:rPr lang="en-US" sz="1800" dirty="0" err="1" smtClean="0"/>
              <a:t>encontrar</a:t>
            </a:r>
            <a:r>
              <a:rPr lang="en-US" sz="1800" dirty="0" smtClean="0"/>
              <a:t> </a:t>
            </a:r>
            <a:r>
              <a:rPr lang="en-US" sz="1800" dirty="0" err="1" smtClean="0"/>
              <a:t>información</a:t>
            </a:r>
            <a:r>
              <a:rPr lang="en-US" sz="1800" dirty="0" smtClean="0"/>
              <a:t>, </a:t>
            </a:r>
            <a:r>
              <a:rPr lang="en-US" sz="1800" dirty="0" err="1" smtClean="0"/>
              <a:t>mientras</a:t>
            </a:r>
            <a:r>
              <a:rPr lang="en-US" sz="1800" dirty="0" smtClean="0"/>
              <a:t> </a:t>
            </a:r>
            <a:r>
              <a:rPr lang="en-US" sz="1800" dirty="0" err="1" smtClean="0"/>
              <a:t>que</a:t>
            </a:r>
            <a:r>
              <a:rPr lang="en-US" sz="1800" dirty="0" smtClean="0"/>
              <a:t> en un Data Warehouse </a:t>
            </a:r>
            <a:r>
              <a:rPr lang="en-US" sz="1800" dirty="0" err="1" smtClean="0"/>
              <a:t>es</a:t>
            </a:r>
            <a:r>
              <a:rPr lang="en-US" sz="1800" dirty="0" smtClean="0"/>
              <a:t> </a:t>
            </a:r>
            <a:r>
              <a:rPr lang="en-US" sz="1800" dirty="0" err="1" smtClean="0"/>
              <a:t>fácil</a:t>
            </a:r>
            <a:r>
              <a:rPr lang="en-US" sz="1800" dirty="0" smtClean="0"/>
              <a:t>. (No simple, </a:t>
            </a:r>
            <a:r>
              <a:rPr lang="en-US" sz="1800" dirty="0" err="1" smtClean="0"/>
              <a:t>sólo</a:t>
            </a:r>
            <a:r>
              <a:rPr lang="en-US" sz="1800" dirty="0" smtClean="0"/>
              <a:t> </a:t>
            </a:r>
            <a:r>
              <a:rPr lang="en-US" sz="1800" dirty="0" err="1" smtClean="0"/>
              <a:t>facil</a:t>
            </a:r>
            <a:r>
              <a:rPr lang="en-US" sz="1800" dirty="0" smtClean="0"/>
              <a:t>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13141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Como </a:t>
            </a:r>
            <a:r>
              <a:rPr lang="en-US" dirty="0" err="1" smtClean="0"/>
              <a:t>transformar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</a:t>
            </a:r>
            <a:r>
              <a:rPr lang="en-US" sz="2000" dirty="0" err="1" smtClean="0"/>
              <a:t>hacer</a:t>
            </a:r>
            <a:r>
              <a:rPr lang="en-US" sz="2000" dirty="0" smtClean="0"/>
              <a:t> que un </a:t>
            </a:r>
            <a:r>
              <a:rPr lang="en-US" sz="2000" dirty="0" err="1" smtClean="0"/>
              <a:t>dato</a:t>
            </a:r>
            <a:r>
              <a:rPr lang="en-US" sz="2000" dirty="0" smtClean="0"/>
              <a:t> no </a:t>
            </a:r>
            <a:r>
              <a:rPr lang="en-US" sz="2000" dirty="0" err="1" smtClean="0"/>
              <a:t>estructurado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que </a:t>
            </a:r>
            <a:r>
              <a:rPr lang="en-US" sz="2000" dirty="0" err="1" smtClean="0"/>
              <a:t>su</a:t>
            </a:r>
            <a:r>
              <a:rPr lang="en-US" sz="2000" dirty="0" smtClean="0"/>
              <a:t> album de </a:t>
            </a:r>
            <a:r>
              <a:rPr lang="en-US" sz="2000" dirty="0" err="1" smtClean="0"/>
              <a:t>fotos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que un </a:t>
            </a:r>
            <a:r>
              <a:rPr lang="en-US" sz="2000" dirty="0" err="1" smtClean="0"/>
              <a:t>libro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err="1" smtClean="0"/>
              <a:t>Que</a:t>
            </a:r>
            <a:r>
              <a:rPr lang="en-US" sz="2000" dirty="0" smtClean="0"/>
              <a:t>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</a:t>
            </a:r>
            <a:r>
              <a:rPr lang="en-US" sz="2000" dirty="0" err="1" smtClean="0"/>
              <a:t>para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canción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94371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Fundamentos de programación</a:t>
            </a:r>
          </a:p>
          <a:p>
            <a:r>
              <a:rPr lang="es-MX" dirty="0"/>
              <a:t>Bases de Datos</a:t>
            </a:r>
          </a:p>
          <a:p>
            <a:r>
              <a:rPr lang="es-MX" dirty="0"/>
              <a:t>Fundamentos de desarrollo web</a:t>
            </a:r>
          </a:p>
          <a:p>
            <a:r>
              <a:rPr lang="es-MX" dirty="0"/>
              <a:t>Principios de Negocios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Casos de uso de la Ciencia de Datos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Donde se come la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78081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A82D2-2C5F-4FAA-A8BB-B48093E04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3CD6E-A914-4DF5-8C64-13E344069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No es propiamente Data </a:t>
            </a:r>
            <a:r>
              <a:rPr lang="es-MX" sz="1800" dirty="0" err="1"/>
              <a:t>Science</a:t>
            </a:r>
            <a:r>
              <a:rPr lang="es-MX" sz="1800" dirty="0"/>
              <a:t>.</a:t>
            </a:r>
          </a:p>
          <a:p>
            <a:endParaRPr lang="es-MX" sz="1800" dirty="0"/>
          </a:p>
          <a:p>
            <a:r>
              <a:rPr lang="es-MX" sz="1800" dirty="0"/>
              <a:t>Pero sin DS, </a:t>
            </a:r>
            <a:r>
              <a:rPr lang="es-MX" sz="1800" dirty="0" err="1"/>
              <a:t>IoT</a:t>
            </a:r>
            <a:r>
              <a:rPr lang="es-MX" sz="1800" dirty="0"/>
              <a:t> no sire absolutamente para nada.</a:t>
            </a:r>
          </a:p>
          <a:p>
            <a:pPr lvl="1"/>
            <a:r>
              <a:rPr lang="es-MX" sz="1800" dirty="0"/>
              <a:t>Hay </a:t>
            </a:r>
            <a:r>
              <a:rPr lang="es-MX" sz="1800" dirty="0" err="1"/>
              <a:t>multiples</a:t>
            </a:r>
            <a:r>
              <a:rPr lang="es-MX" sz="1800" dirty="0"/>
              <a:t> empresas que ofrecen </a:t>
            </a:r>
            <a:r>
              <a:rPr lang="es-MX" sz="1800" dirty="0" err="1"/>
              <a:t>IoT</a:t>
            </a:r>
            <a:r>
              <a:rPr lang="es-MX" sz="1800" dirty="0"/>
              <a:t> as a </a:t>
            </a:r>
            <a:r>
              <a:rPr lang="es-MX" sz="1800" dirty="0" err="1"/>
              <a:t>service</a:t>
            </a:r>
            <a:r>
              <a:rPr lang="es-MX" sz="1800" dirty="0"/>
              <a:t>……….. Y?</a:t>
            </a:r>
          </a:p>
          <a:p>
            <a:pPr lvl="1"/>
            <a:endParaRPr lang="es-MX" sz="1800" dirty="0"/>
          </a:p>
          <a:p>
            <a:pPr lvl="1"/>
            <a:r>
              <a:rPr lang="es-MX" sz="1800" dirty="0"/>
              <a:t>Un sensor, sin un análisis es inútil:</a:t>
            </a:r>
          </a:p>
          <a:p>
            <a:pPr lvl="2"/>
            <a:r>
              <a:rPr lang="es-MX" sz="1800" dirty="0"/>
              <a:t>Tradicionalmente el análisis lo hacemos nosotros.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A4EDD-DF68-4C45-97C0-2AD2DAFA4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073" y="1577975"/>
            <a:ext cx="214312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779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20972B-F72F-46A2-B2B2-E2F2C2CAF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650753"/>
            <a:ext cx="5448300" cy="390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08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99F555-C9BB-42B2-B435-C5D9532ED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540926"/>
            <a:ext cx="3861087" cy="408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757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3ABDD5-7E0C-4223-9A06-71F726FE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28" y="508000"/>
            <a:ext cx="5025132" cy="408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97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92C57-D2EE-4D27-9505-763AC709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64935-8A32-4087-B7D7-881718E24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s-MX" sz="1600" dirty="0"/>
              <a:t>Económico</a:t>
            </a:r>
          </a:p>
          <a:p>
            <a:pPr lvl="1"/>
            <a:r>
              <a:rPr lang="es-MX" sz="1600" dirty="0"/>
              <a:t>De que te sirven sensores de decenas de miles de dólares en un auto que cesta miles de dólares?</a:t>
            </a:r>
          </a:p>
          <a:p>
            <a:pPr lvl="1"/>
            <a:r>
              <a:rPr lang="es-MX" sz="1600" dirty="0"/>
              <a:t>El sensor debe ofrecer valor agregado que justifique su precio:</a:t>
            </a:r>
          </a:p>
          <a:p>
            <a:pPr lvl="2"/>
            <a:r>
              <a:rPr lang="es-MX" sz="1600" dirty="0"/>
              <a:t>Pagarían ustedes 20,000 pesos más por una cámara</a:t>
            </a:r>
            <a:r>
              <a:rPr lang="en-US" sz="1600" dirty="0"/>
              <a:t> de </a:t>
            </a:r>
            <a:r>
              <a:rPr lang="en-US" sz="1600" dirty="0" err="1"/>
              <a:t>reversa</a:t>
            </a:r>
            <a:endParaRPr lang="en-US" sz="1600" dirty="0"/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</a:t>
            </a:r>
            <a:r>
              <a:rPr lang="en-US" sz="1600" dirty="0" err="1"/>
              <a:t>ustedes</a:t>
            </a:r>
            <a:r>
              <a:rPr lang="en-US" sz="1600" dirty="0"/>
              <a:t> 4,000 pesos </a:t>
            </a:r>
            <a:r>
              <a:rPr lang="en-US" sz="1600" dirty="0" err="1"/>
              <a:t>más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cámara</a:t>
            </a:r>
            <a:r>
              <a:rPr lang="en-US" sz="1600" dirty="0"/>
              <a:t> de </a:t>
            </a:r>
            <a:r>
              <a:rPr lang="en-US" sz="1600" dirty="0" err="1"/>
              <a:t>refrigerador</a:t>
            </a:r>
            <a:r>
              <a:rPr lang="en-US" sz="1600" dirty="0"/>
              <a:t>.</a:t>
            </a:r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300 pesos mas </a:t>
            </a:r>
            <a:r>
              <a:rPr lang="en-US" sz="1600" dirty="0" err="1"/>
              <a:t>si</a:t>
            </a:r>
            <a:r>
              <a:rPr lang="en-US" sz="1600" dirty="0"/>
              <a:t> no </a:t>
            </a:r>
            <a:r>
              <a:rPr lang="en-US" sz="1600" dirty="0" err="1"/>
              <a:t>tienen</a:t>
            </a:r>
            <a:r>
              <a:rPr lang="en-US" sz="1600" dirty="0"/>
              <a:t> que </a:t>
            </a:r>
            <a:r>
              <a:rPr lang="en-US" sz="1600" dirty="0" err="1"/>
              <a:t>hacer</a:t>
            </a:r>
            <a:r>
              <a:rPr lang="en-US" sz="1600" dirty="0"/>
              <a:t> fila </a:t>
            </a:r>
            <a:r>
              <a:rPr lang="en-US" sz="1600" dirty="0" err="1"/>
              <a:t>en</a:t>
            </a:r>
            <a:r>
              <a:rPr lang="en-US" sz="1600" dirty="0"/>
              <a:t> el super</a:t>
            </a:r>
            <a:r>
              <a:rPr lang="en-US" sz="1600" dirty="0" smtClean="0"/>
              <a:t>?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01341078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7466</TotalTime>
  <Words>756</Words>
  <Application>Microsoft Office PowerPoint</Application>
  <PresentationFormat>Presentación en pantalla (16:9)</PresentationFormat>
  <Paragraphs>112</Paragraphs>
  <Slides>28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3" baseType="lpstr">
      <vt:lpstr>Roboto Condensed</vt:lpstr>
      <vt:lpstr>Arial</vt:lpstr>
      <vt:lpstr>Arvo</vt:lpstr>
      <vt:lpstr>Roboto Condensed Light</vt:lpstr>
      <vt:lpstr>Salerio template</vt:lpstr>
      <vt:lpstr>Tecnologías de la Información</vt:lpstr>
      <vt:lpstr>Anuncios parroquiales</vt:lpstr>
      <vt:lpstr>Ta</vt:lpstr>
      <vt:lpstr>Casos de uso de la Ciencia de Datos</vt:lpstr>
      <vt:lpstr>Internet de las cosas (IoT)</vt:lpstr>
      <vt:lpstr>Presentación de PowerPoint</vt:lpstr>
      <vt:lpstr>Presentación de PowerPoint</vt:lpstr>
      <vt:lpstr>Presentación de PowerPoint</vt:lpstr>
      <vt:lpstr>Internet de las cosas (IoT)</vt:lpstr>
      <vt:lpstr>Internet de las cosas (IoT)</vt:lpstr>
      <vt:lpstr>Datos</vt:lpstr>
      <vt:lpstr>Presentación de PowerPoint</vt:lpstr>
      <vt:lpstr>Qué es un dato?</vt:lpstr>
      <vt:lpstr>Presentación de PowerPoint</vt:lpstr>
      <vt:lpstr>Presentación de PowerPoint</vt:lpstr>
      <vt:lpstr>Cuantos tipos de datos hay?</vt:lpstr>
      <vt:lpstr>Datos Estructurados y No estructurados</vt:lpstr>
      <vt:lpstr>Datos Estructurados y No estructurados</vt:lpstr>
      <vt:lpstr>Datos No Estructurados</vt:lpstr>
      <vt:lpstr>Datos no Estructurados</vt:lpstr>
      <vt:lpstr>Datos Estructurados</vt:lpstr>
      <vt:lpstr>Datos Estructurados</vt:lpstr>
      <vt:lpstr>Datos Estructurados</vt:lpstr>
      <vt:lpstr>Datos Estructurados</vt:lpstr>
      <vt:lpstr>ETL</vt:lpstr>
      <vt:lpstr>ETL</vt:lpstr>
      <vt:lpstr>Data Lake vs Data Warehouse</vt:lpstr>
      <vt:lpstr>Como transformar datos?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28</cp:revision>
  <dcterms:modified xsi:type="dcterms:W3CDTF">2019-01-25T19:07:32Z</dcterms:modified>
</cp:coreProperties>
</file>